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7"/>
  </p:notesMasterIdLst>
  <p:handoutMasterIdLst>
    <p:handoutMasterId r:id="rId28"/>
  </p:handoutMasterIdLst>
  <p:sldIdLst>
    <p:sldId id="318" r:id="rId2"/>
    <p:sldId id="344" r:id="rId3"/>
    <p:sldId id="278" r:id="rId4"/>
    <p:sldId id="282" r:id="rId5"/>
    <p:sldId id="283" r:id="rId6"/>
    <p:sldId id="347" r:id="rId7"/>
    <p:sldId id="345" r:id="rId8"/>
    <p:sldId id="348" r:id="rId9"/>
    <p:sldId id="349" r:id="rId10"/>
    <p:sldId id="350" r:id="rId11"/>
    <p:sldId id="351" r:id="rId12"/>
    <p:sldId id="352" r:id="rId13"/>
    <p:sldId id="353" r:id="rId14"/>
    <p:sldId id="354" r:id="rId15"/>
    <p:sldId id="355" r:id="rId16"/>
    <p:sldId id="364" r:id="rId17"/>
    <p:sldId id="357" r:id="rId18"/>
    <p:sldId id="358" r:id="rId19"/>
    <p:sldId id="359" r:id="rId20"/>
    <p:sldId id="360" r:id="rId21"/>
    <p:sldId id="361" r:id="rId22"/>
    <p:sldId id="362" r:id="rId23"/>
    <p:sldId id="363" r:id="rId24"/>
    <p:sldId id="346" r:id="rId25"/>
    <p:sldId id="301"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79" autoAdjust="0"/>
  </p:normalViewPr>
  <p:slideViewPr>
    <p:cSldViewPr>
      <p:cViewPr>
        <p:scale>
          <a:sx n="70" d="100"/>
          <a:sy n="70" d="100"/>
        </p:scale>
        <p:origin x="-1488" y="-216"/>
      </p:cViewPr>
      <p:guideLst>
        <p:guide orient="horz" pos="2160"/>
        <p:guide pos="2880"/>
      </p:guideLst>
    </p:cSldViewPr>
  </p:slideViewPr>
  <p:notesTextViewPr>
    <p:cViewPr>
      <p:scale>
        <a:sx n="3" d="2"/>
        <a:sy n="3" d="2"/>
      </p:scale>
      <p:origin x="0" y="0"/>
    </p:cViewPr>
  </p:notesTextViewPr>
  <p:sorterViewPr>
    <p:cViewPr>
      <p:scale>
        <a:sx n="90" d="100"/>
        <a:sy n="90" d="100"/>
      </p:scale>
      <p:origin x="0" y="25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D664D82-B100-41B6-8FCD-59200CFF6721}" type="datetimeFigureOut">
              <a:rPr lang="en-US" smtClean="0"/>
              <a:t>1/14/2016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4A11CA0-628F-4C12-A922-85D0ADE4C2F6}" type="slidenum">
              <a:rPr lang="en-US" smtClean="0"/>
              <a:t>‹#›</a:t>
            </a:fld>
            <a:endParaRPr lang="en-US"/>
          </a:p>
        </p:txBody>
      </p:sp>
    </p:spTree>
    <p:extLst>
      <p:ext uri="{BB962C8B-B14F-4D97-AF65-F5344CB8AC3E}">
        <p14:creationId xmlns:p14="http://schemas.microsoft.com/office/powerpoint/2010/main" val="47215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81A22C-C342-4840-9C1D-43776D7BFCD3}" type="datetimeFigureOut">
              <a:rPr lang="en-US" smtClean="0"/>
              <a:t>1/14/2016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7628F3A-8070-4DAF-96AB-A05FAB86D35E}" type="slidenum">
              <a:rPr lang="en-US" smtClean="0"/>
              <a:t>‹#›</a:t>
            </a:fld>
            <a:endParaRPr lang="en-US"/>
          </a:p>
        </p:txBody>
      </p:sp>
    </p:spTree>
    <p:extLst>
      <p:ext uri="{BB962C8B-B14F-4D97-AF65-F5344CB8AC3E}">
        <p14:creationId xmlns:p14="http://schemas.microsoft.com/office/powerpoint/2010/main" val="405202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1</a:t>
            </a:fld>
            <a:endParaRPr lang="en-US"/>
          </a:p>
        </p:txBody>
      </p:sp>
    </p:spTree>
    <p:extLst>
      <p:ext uri="{BB962C8B-B14F-4D97-AF65-F5344CB8AC3E}">
        <p14:creationId xmlns:p14="http://schemas.microsoft.com/office/powerpoint/2010/main" val="3379251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ea typeface="ＭＳ Ｐゴシック" charset="0"/>
              </a:rPr>
              <a:t>The</a:t>
            </a:r>
            <a:r>
              <a:rPr lang="en-US" baseline="0" dirty="0" smtClean="0">
                <a:ea typeface="ＭＳ Ｐゴシック" charset="0"/>
              </a:rPr>
              <a:t> K-3 Formative Assessment Process </a:t>
            </a:r>
            <a:r>
              <a:rPr lang="en-US" dirty="0"/>
              <a:t>focuses on the whole child.  This means that it </a:t>
            </a:r>
            <a:r>
              <a:rPr lang="en-US" baseline="0" dirty="0" smtClean="0">
                <a:ea typeface="ＭＳ Ｐゴシック" charset="0"/>
              </a:rPr>
              <a:t>addresses five domains of learning and development. </a:t>
            </a:r>
            <a:r>
              <a:rPr lang="en-US" dirty="0" smtClean="0">
                <a:ea typeface="ＭＳ Ｐゴシック" charset="0"/>
              </a:rPr>
              <a:t>Research clearly indicates the importance of attending to and supporting children’s growth and development in all of these areas</a:t>
            </a:r>
            <a:r>
              <a:rPr lang="en-US" baseline="0" dirty="0" smtClean="0">
                <a:ea typeface="ＭＳ Ｐゴシック" charset="0"/>
              </a:rPr>
              <a:t> especially since c</a:t>
            </a:r>
            <a:r>
              <a:rPr lang="en-US" dirty="0" smtClean="0">
                <a:ea typeface="ＭＳ Ｐゴシック" charset="0"/>
              </a:rPr>
              <a:t>hildren’s development in one area impacts their development in other areas.  </a:t>
            </a:r>
          </a:p>
          <a:p>
            <a:pPr defTabSz="931774">
              <a:defRPr/>
            </a:pPr>
            <a:endParaRPr lang="en-US" dirty="0" smtClean="0">
              <a:ea typeface="ＭＳ Ｐゴシック" charset="0"/>
            </a:endParaRPr>
          </a:p>
          <a:p>
            <a:pPr defTabSz="931774">
              <a:defRPr/>
            </a:pPr>
            <a:r>
              <a:rPr lang="en-US" dirty="0" smtClean="0">
                <a:ea typeface="ＭＳ Ｐゴシック" charset="0"/>
              </a:rPr>
              <a:t>Many of our NC Standards fall within these domains.</a:t>
            </a:r>
            <a:r>
              <a:rPr lang="en-US" baseline="0" dirty="0" smtClean="0">
                <a:ea typeface="ＭＳ Ｐゴシック" charset="0"/>
              </a:rPr>
              <a:t>  For example, </a:t>
            </a:r>
            <a:r>
              <a:rPr lang="en-US" dirty="0" smtClean="0">
                <a:ea typeface="ＭＳ Ｐゴシック" charset="0"/>
              </a:rPr>
              <a:t>Math,</a:t>
            </a:r>
            <a:r>
              <a:rPr lang="en-US" baseline="0" dirty="0" smtClean="0">
                <a:ea typeface="ＭＳ Ｐゴシック" charset="0"/>
              </a:rPr>
              <a:t> Science, Social Studies and the Arts fall within the Cognitive Development Domain.</a:t>
            </a:r>
            <a:endParaRPr lang="en-US" dirty="0" smtClean="0">
              <a:ea typeface="ＭＳ Ｐゴシック" charset="0"/>
            </a:endParaRPr>
          </a:p>
        </p:txBody>
      </p:sp>
      <p:sp>
        <p:nvSpPr>
          <p:cNvPr id="4" name="Slide Number Placeholder 3"/>
          <p:cNvSpPr>
            <a:spLocks noGrp="1"/>
          </p:cNvSpPr>
          <p:nvPr>
            <p:ph type="sldNum" sz="quarter" idx="10"/>
          </p:nvPr>
        </p:nvSpPr>
        <p:spPr/>
        <p:txBody>
          <a:bodyPr/>
          <a:lstStyle/>
          <a:p>
            <a:fld id="{D7628F3A-8070-4DAF-96AB-A05FAB86D35E}"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802300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there are many aspects of each of the 5 domains that are important</a:t>
            </a:r>
            <a:r>
              <a:rPr lang="en-US" baseline="0" dirty="0" smtClean="0"/>
              <a:t> to student success, the NC Think Tank and the NC Assessment Design Team carefully selected these constructs, or concepts, within each domain to focus on within this formative process. The team based these decisions on various aspects including what research identified to be most critical for long term student success, what K-3 teachers found to be important, and alignment to the NCSCOS.</a:t>
            </a:r>
          </a:p>
          <a:p>
            <a:endParaRPr lang="en-US" baseline="0" dirty="0" smtClean="0"/>
          </a:p>
          <a:p>
            <a:r>
              <a:rPr lang="en-US" i="1" baseline="0" dirty="0" smtClean="0"/>
              <a:t>NOTE:  This list identifies current constructs.  Based on feedback from the field and other factors such as  NC SCOS revisions, these constructs and the assessment tools to support this process will be revisited and enhanced over time.  </a:t>
            </a:r>
            <a:endParaRPr lang="en-US" i="1" dirty="0"/>
          </a:p>
        </p:txBody>
      </p:sp>
      <p:sp>
        <p:nvSpPr>
          <p:cNvPr id="4" name="Slide Number Placeholder 3"/>
          <p:cNvSpPr>
            <a:spLocks noGrp="1"/>
          </p:cNvSpPr>
          <p:nvPr>
            <p:ph type="sldNum" sz="quarter" idx="10"/>
          </p:nvPr>
        </p:nvSpPr>
        <p:spPr/>
        <p:txBody>
          <a:bodyPr/>
          <a:lstStyle/>
          <a:p>
            <a:fld id="{D7628F3A-8070-4DAF-96AB-A05FAB86D35E}" type="slidenum">
              <a:rPr lang="en-US" smtClean="0"/>
              <a:t>3</a:t>
            </a:fld>
            <a:endParaRPr lang="en-US" dirty="0"/>
          </a:p>
        </p:txBody>
      </p:sp>
    </p:spTree>
    <p:extLst>
      <p:ext uri="{BB962C8B-B14F-4D97-AF65-F5344CB8AC3E}">
        <p14:creationId xmlns:p14="http://schemas.microsoft.com/office/powerpoint/2010/main" val="3683039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listened carefully to the validity pilot participants and used their feedback to make decisions. </a:t>
            </a:r>
            <a:r>
              <a:rPr lang="en-US" dirty="0" smtClean="0">
                <a:ea typeface="ＭＳ Ｐゴシック" charset="0"/>
              </a:rPr>
              <a:t>During pilot, teachers found it overwhelming to learn the new assessment content (construct progressions including student performance descriptors, sample assessment situations and assessment tasks) in addition to learning the assessment process </a:t>
            </a:r>
            <a:r>
              <a:rPr lang="en-US" i="1" dirty="0" smtClean="0">
                <a:ea typeface="ＭＳ Ｐゴシック" charset="0"/>
              </a:rPr>
              <a:t>and</a:t>
            </a:r>
            <a:r>
              <a:rPr lang="en-US" dirty="0" smtClean="0">
                <a:ea typeface="ＭＳ Ｐゴシック" charset="0"/>
              </a:rPr>
              <a:t> the use of the new web-based platform and digital tools. </a:t>
            </a:r>
          </a:p>
          <a:p>
            <a:pPr defTabSz="931774">
              <a:defRPr/>
            </a:pPr>
            <a:endParaRPr lang="en-US" dirty="0" smtClean="0">
              <a:ea typeface="ＭＳ Ｐゴシック" charset="0"/>
            </a:endParaRPr>
          </a:p>
          <a:p>
            <a:pPr defTabSz="931774">
              <a:defRPr/>
            </a:pPr>
            <a:r>
              <a:rPr lang="en-US" dirty="0" smtClean="0">
                <a:ea typeface="ＭＳ Ｐゴシック" charset="0"/>
              </a:rPr>
              <a:t>To address this challenge, the Office of early Learning worked with the General Assembly to narrow the number of constructs to be assessed during initial statewide implementation. </a:t>
            </a:r>
            <a:r>
              <a:rPr lang="en-US" dirty="0"/>
              <a:t>  By focusing on these 2 highlighted constructs that are familiar to teachers and administrators and for which current assessment methods currently exist, a greater amount of attention can be placed on strengthening formative assessment practices and learning the technical aspects of the web-based system used to capture and collect evidences of learning. </a:t>
            </a:r>
            <a:endParaRPr lang="en-US" dirty="0" smtClean="0">
              <a:ea typeface="ＭＳ Ｐゴシック" charset="0"/>
            </a:endParaRPr>
          </a:p>
          <a:p>
            <a:pPr defTabSz="931774">
              <a:defRPr/>
            </a:pPr>
            <a:endParaRPr lang="en-US" dirty="0" smtClean="0">
              <a:ea typeface="ＭＳ Ｐゴシック" charset="0"/>
            </a:endParaRPr>
          </a:p>
          <a:p>
            <a:pPr defTabSz="931774">
              <a:defRPr/>
            </a:pPr>
            <a:r>
              <a:rPr lang="en-US" dirty="0" smtClean="0">
                <a:ea typeface="ＭＳ Ｐゴシック" charset="0"/>
              </a:rPr>
              <a:t>Therefore, in 2015-2016, Kindergarten teachers will be required to focus on Object Counting and Book Orientation &amp; Print Awareness.</a:t>
            </a:r>
          </a:p>
          <a:p>
            <a:pPr defTabSz="931774">
              <a:defRPr/>
            </a:pPr>
            <a:endParaRPr lang="en-US" dirty="0" smtClean="0">
              <a:ea typeface="ＭＳ Ｐゴシック" charset="0"/>
            </a:endParaRPr>
          </a:p>
          <a:p>
            <a:pPr defTabSz="931774">
              <a:defRPr/>
            </a:pPr>
            <a:endParaRPr lang="en-US" dirty="0" smtClean="0">
              <a:ea typeface="ＭＳ Ｐゴシック" charset="0"/>
            </a:endParaRPr>
          </a:p>
          <a:p>
            <a:pPr defTabSz="931774">
              <a:defRPr/>
            </a:pP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4</a:t>
            </a:fld>
            <a:endParaRPr lang="en-US" dirty="0"/>
          </a:p>
        </p:txBody>
      </p:sp>
    </p:spTree>
    <p:extLst>
      <p:ext uri="{BB962C8B-B14F-4D97-AF65-F5344CB8AC3E}">
        <p14:creationId xmlns:p14="http://schemas.microsoft.com/office/powerpoint/2010/main" val="3007683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recognizes the importance of focusing on the whole child.  Therefore, during the 2015-2016 school year, materials for other areas of development will also be available for use as determined by the district, school, and classroom teacher (</a:t>
            </a:r>
            <a:r>
              <a:rPr lang="en-US" i="1" dirty="0"/>
              <a:t>Emotional Literacy, Engagement in Self-Selected Activities, Fine Motor, Following Directions, Letter Naming, &amp; Mid-Line Motor Development</a:t>
            </a:r>
            <a:r>
              <a:rPr lang="en-US" dirty="0"/>
              <a:t>). </a:t>
            </a:r>
          </a:p>
          <a:p>
            <a:pPr defTabSz="931774">
              <a:defRPr/>
            </a:pPr>
            <a:endParaRPr lang="en-US" dirty="0"/>
          </a:p>
          <a:p>
            <a:pPr defTabSz="931774">
              <a:defRPr/>
            </a:pPr>
            <a:r>
              <a:rPr lang="en-US" dirty="0"/>
              <a:t>Districts, schools, and teachers are encouraged to explore and become familiar with the other constructs during the 2015-16 school year so they will be well-prepared for 2016-17, when Kindergarten teachers will be required to address all highlighted constructs.</a:t>
            </a:r>
          </a:p>
        </p:txBody>
      </p:sp>
      <p:sp>
        <p:nvSpPr>
          <p:cNvPr id="4" name="Slide Number Placeholder 3"/>
          <p:cNvSpPr>
            <a:spLocks noGrp="1"/>
          </p:cNvSpPr>
          <p:nvPr>
            <p:ph type="sldNum" sz="quarter" idx="10"/>
          </p:nvPr>
        </p:nvSpPr>
        <p:spPr/>
        <p:txBody>
          <a:bodyPr/>
          <a:lstStyle/>
          <a:p>
            <a:fld id="{D7628F3A-8070-4DAF-96AB-A05FAB86D35E}" type="slidenum">
              <a:rPr lang="en-US" smtClean="0"/>
              <a:t>5</a:t>
            </a:fld>
            <a:endParaRPr lang="en-US" dirty="0"/>
          </a:p>
        </p:txBody>
      </p:sp>
    </p:spTree>
    <p:extLst>
      <p:ext uri="{BB962C8B-B14F-4D97-AF65-F5344CB8AC3E}">
        <p14:creationId xmlns:p14="http://schemas.microsoft.com/office/powerpoint/2010/main" val="36192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recognizes the importance of focusing on the whole child.  Therefore, during the 2015-2016 school year, materials for other areas of development will also be available for use as determined by the district, school, and classroom teacher (</a:t>
            </a:r>
            <a:r>
              <a:rPr lang="en-US" i="1" dirty="0"/>
              <a:t>Emotional Literacy, Engagement in Self-Selected Activities, Fine Motor, Following Directions, Letter Naming, &amp; Mid-Line Motor Development</a:t>
            </a:r>
            <a:r>
              <a:rPr lang="en-US" dirty="0"/>
              <a:t>). </a:t>
            </a:r>
          </a:p>
          <a:p>
            <a:pPr defTabSz="931774">
              <a:defRPr/>
            </a:pPr>
            <a:endParaRPr lang="en-US" dirty="0"/>
          </a:p>
          <a:p>
            <a:pPr defTabSz="931774">
              <a:defRPr/>
            </a:pPr>
            <a:r>
              <a:rPr lang="en-US" dirty="0"/>
              <a:t>Districts, schools, and teachers are encouraged to explore and become familiar with the other constructs during the 2015-16 school year so they will be well-prepared for 2016-17, when Kindergarten teachers will be required to address all highlighted constructs.</a:t>
            </a:r>
          </a:p>
        </p:txBody>
      </p:sp>
      <p:sp>
        <p:nvSpPr>
          <p:cNvPr id="4" name="Slide Number Placeholder 3"/>
          <p:cNvSpPr>
            <a:spLocks noGrp="1"/>
          </p:cNvSpPr>
          <p:nvPr>
            <p:ph type="sldNum" sz="quarter" idx="10"/>
          </p:nvPr>
        </p:nvSpPr>
        <p:spPr/>
        <p:txBody>
          <a:bodyPr/>
          <a:lstStyle/>
          <a:p>
            <a:fld id="{D7628F3A-8070-4DAF-96AB-A05FAB86D35E}"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61923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25</a:t>
            </a:fld>
            <a:endParaRPr lang="en-US"/>
          </a:p>
        </p:txBody>
      </p:sp>
    </p:spTree>
    <p:extLst>
      <p:ext uri="{BB962C8B-B14F-4D97-AF65-F5344CB8AC3E}">
        <p14:creationId xmlns:p14="http://schemas.microsoft.com/office/powerpoint/2010/main" val="3582569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56B40-10D1-4747-AA86-1839695772B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24803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3C8650-00DD-4E91-8A94-F9246EDC240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41968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D87F4B-F5B2-4A8F-9087-C25FF9E734B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08991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797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1655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91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5822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786281"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377766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29042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40315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6720440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D764566-AE95-46F7-8BBE-F9BDDA38FBA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996098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7864826"/>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4078285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077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78538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87726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3452965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95364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30579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3340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737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8F172AD-3661-4377-AC3C-C66865DB4C1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41257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216231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825170789"/>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9374244"/>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prstClr val="black"/>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95054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0169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0ACFA7-8D24-4EB9-B093-528414CDA59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18260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s-E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5ECD6F6-99DA-40F3-A890-F6B8307E8BB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4107230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s-E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3ED3570-2872-4117-ABDE-38A7C731ADA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50524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s-E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5BB5F78-3952-4277-9527-44731B37AE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90579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C6E09D1-6CEA-4D3D-8807-F123BA39D55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7907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F71168-1FB3-4737-9245-202EEBFB1F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96111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735B215-2B38-4A9E-A9D5-8320E5413448}"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100565598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660" r:id="rId12"/>
    <p:sldLayoutId id="2147483661" r:id="rId13"/>
    <p:sldLayoutId id="2147483705" r:id="rId14"/>
    <p:sldLayoutId id="2147483706"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hyperlink" Target="http://r5k3formativeassessmentsupport.ncdpi.wikispaces.net/"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randolphk-5instruction.wikispaces.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livebinders.com/play/play?id=1350784" TargetMode="External"/><Relationship Id="rId5" Type="http://schemas.openxmlformats.org/officeDocument/2006/relationships/hyperlink" Target="http://rtt-elc-k3assessment.ncdpi.wikispaces.net/home" TargetMode="External"/><Relationship Id="rId4" Type="http://schemas.openxmlformats.org/officeDocument/2006/relationships/hyperlink" Target="http://r5k3formativeassessmentsupport.ncdpi.wikispaces.net/Kindergarten+Entr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0" y="4419600"/>
            <a:ext cx="9144000" cy="2133600"/>
          </a:xfrm>
        </p:spPr>
        <p:txBody>
          <a:bodyPr/>
          <a:lstStyle/>
          <a:p>
            <a:r>
              <a:rPr lang="es-UY" b="1" dirty="0" smtClean="0">
                <a:solidFill>
                  <a:schemeClr val="accent1">
                    <a:lumMod val="50000"/>
                  </a:schemeClr>
                </a:solidFill>
              </a:rPr>
              <a:t>Kindergarten Entry Assessment</a:t>
            </a:r>
            <a:endParaRPr lang="es-ES" b="1" dirty="0">
              <a:solidFill>
                <a:schemeClr val="accent1">
                  <a:lumMod val="50000"/>
                </a:schemeClr>
              </a:solidFill>
            </a:endParaRPr>
          </a:p>
        </p:txBody>
      </p:sp>
      <p:sp>
        <p:nvSpPr>
          <p:cNvPr id="3" name="Rectangle 150"/>
          <p:cNvSpPr txBox="1">
            <a:spLocks noChangeArrowheads="1"/>
          </p:cNvSpPr>
          <p:nvPr/>
        </p:nvSpPr>
        <p:spPr bwMode="auto">
          <a:xfrm>
            <a:off x="304800" y="5638800"/>
            <a:ext cx="8305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s-UY" sz="4000" b="1" dirty="0" err="1" smtClean="0">
                <a:solidFill>
                  <a:schemeClr val="accent1">
                    <a:lumMod val="50000"/>
                  </a:schemeClr>
                </a:solidFill>
              </a:rPr>
              <a:t>January</a:t>
            </a:r>
            <a:r>
              <a:rPr lang="es-UY" sz="4000" b="1" dirty="0" smtClean="0">
                <a:solidFill>
                  <a:schemeClr val="accent1">
                    <a:lumMod val="50000"/>
                  </a:schemeClr>
                </a:solidFill>
              </a:rPr>
              <a:t> 2016</a:t>
            </a:r>
            <a:endParaRPr lang="es-ES" sz="4000" b="1" dirty="0">
              <a:solidFill>
                <a:schemeClr val="accent1">
                  <a:lumMod val="50000"/>
                </a:schemeClr>
              </a:solidFill>
            </a:endParaRPr>
          </a:p>
        </p:txBody>
      </p:sp>
    </p:spTree>
    <p:extLst>
      <p:ext uri="{BB962C8B-B14F-4D97-AF65-F5344CB8AC3E}">
        <p14:creationId xmlns:p14="http://schemas.microsoft.com/office/powerpoint/2010/main" val="3825973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alphaModFix amt="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5k3formativeassessmentsupport.ncdpi.wikispaces.net/file/view/Following Directions--Answer Key.pdf/566056461/Following Directions--Answer Key.pdf - Google Chrome"/>
          <p:cNvPicPr>
            <a:picLocks noGrp="1" noChangeAspect="1"/>
          </p:cNvPicPr>
          <p:nvPr>
            <p:ph idx="1"/>
          </p:nvPr>
        </p:nvPicPr>
        <p:blipFill rotWithShape="1">
          <a:blip r:embed="rId3">
            <a:extLst>
              <a:ext uri="{28A0092B-C50C-407E-A947-70E740481C1C}">
                <a14:useLocalDpi xmlns:a14="http://schemas.microsoft.com/office/drawing/2010/main" val="0"/>
              </a:ext>
            </a:extLst>
          </a:blip>
          <a:srcRect l="9596" t="17505" r="12045" b="9127"/>
          <a:stretch/>
        </p:blipFill>
        <p:spPr>
          <a:xfrm>
            <a:off x="0" y="21021"/>
            <a:ext cx="9220200" cy="6927611"/>
          </a:xfrm>
        </p:spPr>
      </p:pic>
    </p:spTree>
    <p:extLst>
      <p:ext uri="{BB962C8B-B14F-4D97-AF65-F5344CB8AC3E}">
        <p14:creationId xmlns:p14="http://schemas.microsoft.com/office/powerpoint/2010/main" val="20067576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alphaModFix amt="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r5k3formativeassessmentsupport.ncdpi.wikispaces.net/file/view/Following Directions--Answer Key.pdf/566056461/Following Directions--Answer Key.pdf - Google Chrome"/>
          <p:cNvPicPr>
            <a:picLocks noGrp="1" noChangeAspect="1"/>
          </p:cNvPicPr>
          <p:nvPr>
            <p:ph idx="1"/>
          </p:nvPr>
        </p:nvPicPr>
        <p:blipFill rotWithShape="1">
          <a:blip r:embed="rId3">
            <a:extLst>
              <a:ext uri="{28A0092B-C50C-407E-A947-70E740481C1C}">
                <a14:useLocalDpi xmlns:a14="http://schemas.microsoft.com/office/drawing/2010/main" val="0"/>
              </a:ext>
            </a:extLst>
          </a:blip>
          <a:srcRect l="31268" t="19681" r="11984" b="10304"/>
          <a:stretch/>
        </p:blipFill>
        <p:spPr>
          <a:xfrm>
            <a:off x="1066800" y="-109118"/>
            <a:ext cx="7010400" cy="6940842"/>
          </a:xfrm>
        </p:spPr>
      </p:pic>
    </p:spTree>
    <p:extLst>
      <p:ext uri="{BB962C8B-B14F-4D97-AF65-F5344CB8AC3E}">
        <p14:creationId xmlns:p14="http://schemas.microsoft.com/office/powerpoint/2010/main" val="1909309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alphaModFix amt="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7872" y="457200"/>
            <a:ext cx="8768255" cy="1143000"/>
          </a:xfrm>
        </p:spPr>
        <p:txBody>
          <a:bodyPr/>
          <a:lstStyle/>
          <a:p>
            <a:r>
              <a:rPr lang="en-US" sz="4800" b="1" dirty="0" smtClean="0">
                <a:solidFill>
                  <a:schemeClr val="accent1">
                    <a:lumMod val="50000"/>
                  </a:schemeClr>
                </a:solidFill>
              </a:rPr>
              <a:t>Following Directions Progression</a:t>
            </a:r>
            <a:endParaRPr lang="en-US" sz="4800" b="1" dirty="0">
              <a:solidFill>
                <a:schemeClr val="accent1">
                  <a:lumMod val="50000"/>
                </a:schemeClr>
              </a:solidFill>
            </a:endParaRPr>
          </a:p>
        </p:txBody>
      </p:sp>
      <p:pic>
        <p:nvPicPr>
          <p:cNvPr id="4" name="Content Placeholder 3" descr="r5k3formativeassessmentsupport.ncdpi.wikispaces.net/file/view/AT A GLANCE_All 2015-2016 Constructs_8.5x11.pdf/557375641/AT A GLANCE_All 2015-2016 Constructs_8.5x11.pdf - Google Chrome"/>
          <p:cNvPicPr>
            <a:picLocks noGrp="1" noChangeAspect="1"/>
          </p:cNvPicPr>
          <p:nvPr>
            <p:ph idx="1"/>
          </p:nvPr>
        </p:nvPicPr>
        <p:blipFill rotWithShape="1">
          <a:blip r:embed="rId3">
            <a:extLst>
              <a:ext uri="{28A0092B-C50C-407E-A947-70E740481C1C}">
                <a14:useLocalDpi xmlns:a14="http://schemas.microsoft.com/office/drawing/2010/main" val="0"/>
              </a:ext>
            </a:extLst>
          </a:blip>
          <a:srcRect l="18738" t="43801" r="46620" b="32448"/>
          <a:stretch/>
        </p:blipFill>
        <p:spPr>
          <a:xfrm>
            <a:off x="228600" y="1905000"/>
            <a:ext cx="8587117" cy="4724400"/>
          </a:xfrm>
          <a:ln>
            <a:solidFill>
              <a:schemeClr val="tx1"/>
            </a:solidFill>
          </a:ln>
        </p:spPr>
      </p:pic>
    </p:spTree>
    <p:extLst>
      <p:ext uri="{BB962C8B-B14F-4D97-AF65-F5344CB8AC3E}">
        <p14:creationId xmlns:p14="http://schemas.microsoft.com/office/powerpoint/2010/main" val="7301441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alphaModFix amt="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7872" y="304800"/>
            <a:ext cx="8768255" cy="1143000"/>
          </a:xfrm>
        </p:spPr>
        <p:txBody>
          <a:bodyPr/>
          <a:lstStyle/>
          <a:p>
            <a:r>
              <a:rPr lang="en-US" sz="4800" b="1" dirty="0" smtClean="0">
                <a:solidFill>
                  <a:schemeClr val="accent1">
                    <a:lumMod val="50000"/>
                  </a:schemeClr>
                </a:solidFill>
              </a:rPr>
              <a:t>Following Directions Progression</a:t>
            </a:r>
            <a:endParaRPr lang="en-US" sz="4800" b="1" dirty="0">
              <a:solidFill>
                <a:schemeClr val="accent1">
                  <a:lumMod val="50000"/>
                </a:schemeClr>
              </a:solidFill>
            </a:endParaRPr>
          </a:p>
        </p:txBody>
      </p:sp>
      <p:pic>
        <p:nvPicPr>
          <p:cNvPr id="5" name="Content Placeholder 3" descr="r5k3formativeassessmentsupport.ncdpi.wikispaces.net/file/view/AT A GLANCE_All 2015-2016 Constructs_8.5x11.pdf/557375641/AT A GLANCE_All 2015-2016 Constructs_8.5x11.pdf - Google Chrome"/>
          <p:cNvPicPr>
            <a:picLocks noChangeAspect="1"/>
          </p:cNvPicPr>
          <p:nvPr/>
        </p:nvPicPr>
        <p:blipFill rotWithShape="1">
          <a:blip r:embed="rId3">
            <a:extLst>
              <a:ext uri="{28A0092B-C50C-407E-A947-70E740481C1C}">
                <a14:useLocalDpi xmlns:a14="http://schemas.microsoft.com/office/drawing/2010/main" val="0"/>
              </a:ext>
            </a:extLst>
          </a:blip>
          <a:srcRect l="53588" t="43801" r="13347" b="32448"/>
          <a:stretch/>
        </p:blipFill>
        <p:spPr bwMode="auto">
          <a:xfrm>
            <a:off x="375745" y="1676400"/>
            <a:ext cx="8539655" cy="49225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01710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z="4800" b="1" dirty="0" smtClean="0">
                <a:solidFill>
                  <a:schemeClr val="accent1">
                    <a:lumMod val="50000"/>
                  </a:schemeClr>
                </a:solidFill>
              </a:rPr>
              <a:t>Following Directions Performance Descriptors</a:t>
            </a:r>
            <a:endParaRPr lang="en-US" sz="4800" b="1" dirty="0">
              <a:solidFill>
                <a:schemeClr val="accent1">
                  <a:lumMod val="50000"/>
                </a:schemeClr>
              </a:solidFill>
            </a:endParaRPr>
          </a:p>
        </p:txBody>
      </p:sp>
      <p:sp>
        <p:nvSpPr>
          <p:cNvPr id="3" name="Content Placeholder 2"/>
          <p:cNvSpPr>
            <a:spLocks noGrp="1"/>
          </p:cNvSpPr>
          <p:nvPr>
            <p:ph idx="1"/>
          </p:nvPr>
        </p:nvSpPr>
        <p:spPr>
          <a:xfrm>
            <a:off x="152400" y="1828800"/>
            <a:ext cx="5257800" cy="4221163"/>
          </a:xfrm>
        </p:spPr>
        <p:txBody>
          <a:bodyPr/>
          <a:lstStyle/>
          <a:p>
            <a:pPr marL="236538" indent="-236538"/>
            <a:r>
              <a:rPr lang="en-US" dirty="0" smtClean="0"/>
              <a:t>Read the “Performance Descriptors” for each skill.   </a:t>
            </a:r>
          </a:p>
          <a:p>
            <a:pPr marL="236538" indent="-236538"/>
            <a:r>
              <a:rPr lang="en-US" dirty="0" smtClean="0"/>
              <a:t>Identify times during the day that teachers could assess students’ abilities to follow directions.</a:t>
            </a:r>
            <a:endParaRPr lang="en-US" dirty="0"/>
          </a:p>
        </p:txBody>
      </p:sp>
      <p:pic>
        <p:nvPicPr>
          <p:cNvPr id="4" name="Picture 3" descr="r5k3formativeassessmentsupport.ncdpi.wikispaces.net/file/view/AT A GLANCE_Constructs_one-pager_WITH PERFORMANCE DESCRIPTORS.pdf/557375705/AT A GLANCE_Constructs_one-pager_WITH PERFORMANCE DESCRIPTORS.pdf - Google Chrome"/>
          <p:cNvPicPr>
            <a:picLocks noChangeAspect="1"/>
          </p:cNvPicPr>
          <p:nvPr/>
        </p:nvPicPr>
        <p:blipFill rotWithShape="1">
          <a:blip r:embed="rId2" cstate="print">
            <a:extLst>
              <a:ext uri="{28A0092B-C50C-407E-A947-70E740481C1C}">
                <a14:useLocalDpi xmlns:a14="http://schemas.microsoft.com/office/drawing/2010/main" val="0"/>
              </a:ext>
            </a:extLst>
          </a:blip>
          <a:srcRect l="2958" t="15862" r="4250" b="17931"/>
          <a:stretch/>
        </p:blipFill>
        <p:spPr>
          <a:xfrm>
            <a:off x="5181600" y="2057400"/>
            <a:ext cx="3815126" cy="2184407"/>
          </a:xfrm>
          <a:prstGeom prst="rect">
            <a:avLst/>
          </a:prstGeom>
          <a:ln>
            <a:solidFill>
              <a:schemeClr val="tx1"/>
            </a:solidFill>
          </a:ln>
        </p:spPr>
      </p:pic>
    </p:spTree>
    <p:extLst>
      <p:ext uri="{BB962C8B-B14F-4D97-AF65-F5344CB8AC3E}">
        <p14:creationId xmlns:p14="http://schemas.microsoft.com/office/powerpoint/2010/main" val="16128207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chemeClr val="accent1">
                    <a:lumMod val="50000"/>
                  </a:schemeClr>
                </a:solidFill>
              </a:rPr>
              <a:t>Analyzing Situations</a:t>
            </a:r>
            <a:endParaRPr lang="en-US" sz="4800" b="1" dirty="0">
              <a:solidFill>
                <a:schemeClr val="accent1">
                  <a:lumMod val="50000"/>
                </a:schemeClr>
              </a:solidFill>
            </a:endParaRPr>
          </a:p>
        </p:txBody>
      </p:sp>
      <p:sp>
        <p:nvSpPr>
          <p:cNvPr id="3" name="Content Placeholder 2"/>
          <p:cNvSpPr>
            <a:spLocks noGrp="1"/>
          </p:cNvSpPr>
          <p:nvPr>
            <p:ph idx="1"/>
          </p:nvPr>
        </p:nvSpPr>
        <p:spPr>
          <a:xfrm>
            <a:off x="150125" y="1143000"/>
            <a:ext cx="8765275" cy="4495800"/>
          </a:xfrm>
        </p:spPr>
        <p:txBody>
          <a:bodyPr/>
          <a:lstStyle/>
          <a:p>
            <a:pPr marL="231775" indent="-231775">
              <a:spcBef>
                <a:spcPts val="0"/>
              </a:spcBef>
            </a:pPr>
            <a:r>
              <a:rPr lang="en-US" sz="3000" dirty="0" smtClean="0"/>
              <a:t>Read the situation.</a:t>
            </a:r>
          </a:p>
          <a:p>
            <a:pPr marL="231775" indent="-231775">
              <a:spcBef>
                <a:spcPts val="0"/>
              </a:spcBef>
            </a:pPr>
            <a:r>
              <a:rPr lang="en-US" sz="3000" dirty="0" smtClean="0"/>
              <a:t>Identify </a:t>
            </a:r>
            <a:r>
              <a:rPr lang="en-US" sz="3000" i="1" dirty="0" smtClean="0">
                <a:solidFill>
                  <a:srgbClr val="FF3399"/>
                </a:solidFill>
              </a:rPr>
              <a:t>helpful probes</a:t>
            </a:r>
            <a:r>
              <a:rPr lang="en-US" sz="3000" dirty="0" smtClean="0"/>
              <a:t> (those that should be used) and </a:t>
            </a:r>
            <a:r>
              <a:rPr lang="en-US" sz="3000" i="1" dirty="0" smtClean="0">
                <a:solidFill>
                  <a:srgbClr val="FF3399"/>
                </a:solidFill>
              </a:rPr>
              <a:t>unhelpful probes</a:t>
            </a:r>
            <a:r>
              <a:rPr lang="en-US" sz="3000" dirty="0" smtClean="0"/>
              <a:t> (probes that should be avoided).</a:t>
            </a:r>
          </a:p>
          <a:p>
            <a:pPr marL="231775" indent="-231775">
              <a:spcBef>
                <a:spcPts val="0"/>
              </a:spcBef>
            </a:pPr>
            <a:r>
              <a:rPr lang="en-US" sz="3000" dirty="0" smtClean="0"/>
              <a:t>Read the observation and identify each child’s learning status on the construct progression.</a:t>
            </a:r>
          </a:p>
          <a:p>
            <a:pPr marL="231775" indent="-231775">
              <a:spcBef>
                <a:spcPts val="0"/>
              </a:spcBef>
            </a:pPr>
            <a:r>
              <a:rPr lang="en-US" sz="3000" dirty="0" smtClean="0"/>
              <a:t>Describe possible ways to help the student grow and improve in the area of following directions.  </a:t>
            </a:r>
            <a:endParaRPr lang="en-US" sz="3000" dirty="0"/>
          </a:p>
        </p:txBody>
      </p:sp>
    </p:spTree>
    <p:extLst>
      <p:ext uri="{BB962C8B-B14F-4D97-AF65-F5344CB8AC3E}">
        <p14:creationId xmlns:p14="http://schemas.microsoft.com/office/powerpoint/2010/main" val="996583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52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00"/>
                </a:solidFill>
              </a:rPr>
              <a:t>Additional</a:t>
            </a:r>
            <a:r>
              <a:rPr lang="en-US" dirty="0" smtClean="0">
                <a:solidFill>
                  <a:schemeClr val="accent6">
                    <a:lumMod val="75000"/>
                  </a:schemeClr>
                </a:solidFill>
              </a:rPr>
              <a:t> </a:t>
            </a:r>
            <a:r>
              <a:rPr lang="en-US" dirty="0" smtClean="0"/>
              <a:t>Constructs</a:t>
            </a:r>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1900501072"/>
              </p:ext>
            </p:extLst>
          </p:nvPr>
        </p:nvGraphicFramePr>
        <p:xfrm>
          <a:off x="381000" y="1524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Fine Motor Development</a:t>
                      </a:r>
                    </a:p>
                    <a:p>
                      <a:pPr algn="ctr"/>
                      <a:r>
                        <a:rPr lang="en-US" sz="2000" b="0" dirty="0" smtClean="0">
                          <a:solidFill>
                            <a:schemeClr val="tx1"/>
                          </a:solidFill>
                        </a:rPr>
                        <a:t>Crossing Midline</a:t>
                      </a:r>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b="0" dirty="0" smtClean="0">
                          <a:solidFill>
                            <a:schemeClr val="tx1"/>
                          </a:solidFill>
                        </a:rPr>
                        <a:t>Following Directions</a:t>
                      </a:r>
                    </a:p>
                    <a:p>
                      <a:pPr algn="ctr"/>
                      <a:r>
                        <a:rPr lang="en-US" sz="2000" b="1" dirty="0" smtClean="0">
                          <a:solidFill>
                            <a:srgbClr val="FF3300"/>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Oval 2"/>
          <p:cNvSpPr/>
          <p:nvPr/>
        </p:nvSpPr>
        <p:spPr>
          <a:xfrm>
            <a:off x="5136107" y="5091752"/>
            <a:ext cx="2590800" cy="4572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57150">
                <a:solidFill>
                  <a:schemeClr val="tx1"/>
                </a:solidFill>
              </a:ln>
            </a:endParaRPr>
          </a:p>
        </p:txBody>
      </p:sp>
    </p:spTree>
    <p:extLst>
      <p:ext uri="{BB962C8B-B14F-4D97-AF65-F5344CB8AC3E}">
        <p14:creationId xmlns:p14="http://schemas.microsoft.com/office/powerpoint/2010/main" val="1433503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534400" cy="3657599"/>
          </a:xfrm>
        </p:spPr>
        <p:txBody>
          <a:bodyPr>
            <a:normAutofit fontScale="47500" lnSpcReduction="20000"/>
          </a:bodyPr>
          <a:lstStyle/>
          <a:p>
            <a:pPr marL="0" indent="0">
              <a:buNone/>
            </a:pPr>
            <a:r>
              <a:rPr lang="en-US" sz="7200" b="1" dirty="0" smtClean="0"/>
              <a:t>Domain:  </a:t>
            </a:r>
            <a:r>
              <a:rPr lang="en-US" sz="7200" dirty="0" smtClean="0"/>
              <a:t>Language Development and Communication</a:t>
            </a:r>
          </a:p>
          <a:p>
            <a:pPr marL="0" indent="0">
              <a:buNone/>
            </a:pPr>
            <a:endParaRPr lang="en-US" sz="5100" b="1" dirty="0" smtClean="0"/>
          </a:p>
          <a:p>
            <a:pPr marL="0" indent="0">
              <a:buNone/>
            </a:pPr>
            <a:r>
              <a:rPr lang="en-US" sz="7200" b="1" dirty="0" smtClean="0"/>
              <a:t>Claim:  </a:t>
            </a:r>
            <a:r>
              <a:rPr lang="en-US" sz="7200" dirty="0" smtClean="0"/>
              <a:t>Students can acquire the foundational skills for reading and integrate these skills for comprehending increasingly complex texts in home, school, and community.  </a:t>
            </a:r>
            <a:endParaRPr lang="en-US" sz="5400" dirty="0"/>
          </a:p>
        </p:txBody>
      </p:sp>
      <p:sp>
        <p:nvSpPr>
          <p:cNvPr id="5" name="Title 1"/>
          <p:cNvSpPr>
            <a:spLocks noGrp="1"/>
          </p:cNvSpPr>
          <p:nvPr>
            <p:ph type="title"/>
          </p:nvPr>
        </p:nvSpPr>
        <p:spPr>
          <a:xfrm>
            <a:off x="457200" y="274638"/>
            <a:ext cx="8229600" cy="1143000"/>
          </a:xfrm>
        </p:spPr>
        <p:txBody>
          <a:bodyPr/>
          <a:lstStyle/>
          <a:p>
            <a:r>
              <a:rPr lang="en-US" sz="4800" b="1" dirty="0" smtClean="0">
                <a:solidFill>
                  <a:schemeClr val="accent1">
                    <a:lumMod val="50000"/>
                  </a:schemeClr>
                </a:solidFill>
              </a:rPr>
              <a:t>Letter Naming</a:t>
            </a:r>
            <a:endParaRPr lang="en-US" sz="4800" b="1" dirty="0">
              <a:solidFill>
                <a:schemeClr val="accent1">
                  <a:lumMod val="50000"/>
                </a:schemeClr>
              </a:solidFill>
            </a:endParaRPr>
          </a:p>
        </p:txBody>
      </p:sp>
    </p:spTree>
    <p:extLst>
      <p:ext uri="{BB962C8B-B14F-4D97-AF65-F5344CB8AC3E}">
        <p14:creationId xmlns:p14="http://schemas.microsoft.com/office/powerpoint/2010/main" val="42858477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71600"/>
            <a:ext cx="8839200" cy="3581401"/>
          </a:xfrm>
        </p:spPr>
        <p:txBody>
          <a:bodyPr/>
          <a:lstStyle/>
          <a:p>
            <a:pPr marL="231775" indent="-231775"/>
            <a:r>
              <a:rPr lang="en-US" dirty="0" smtClean="0"/>
              <a:t>Name letters </a:t>
            </a:r>
            <a:r>
              <a:rPr lang="en-US" i="1" u="sng" dirty="0" smtClean="0"/>
              <a:t>and</a:t>
            </a:r>
            <a:r>
              <a:rPr lang="en-US" dirty="0" smtClean="0"/>
              <a:t> hear sounds</a:t>
            </a:r>
          </a:p>
          <a:p>
            <a:pPr marL="231775" indent="-231775"/>
            <a:r>
              <a:rPr lang="en-US" dirty="0" smtClean="0"/>
              <a:t>Correlated to future reading and spelling success</a:t>
            </a:r>
          </a:p>
          <a:p>
            <a:pPr marL="231775" indent="-231775"/>
            <a:r>
              <a:rPr lang="en-US" dirty="0" smtClean="0"/>
              <a:t>Estimate only about 5% of children would experience reading difficulty </a:t>
            </a:r>
            <a:r>
              <a:rPr lang="en-US" u="sng" dirty="0" smtClean="0"/>
              <a:t>if</a:t>
            </a:r>
            <a:r>
              <a:rPr lang="en-US" dirty="0" smtClean="0"/>
              <a:t> all students are exposed to systematic opportunities to develop foundational skills</a:t>
            </a:r>
            <a:endParaRPr lang="en-US" dirty="0"/>
          </a:p>
        </p:txBody>
      </p:sp>
      <p:sp>
        <p:nvSpPr>
          <p:cNvPr id="4" name="Title 1"/>
          <p:cNvSpPr txBox="1">
            <a:spLocks/>
          </p:cNvSpPr>
          <p:nvPr/>
        </p:nvSpPr>
        <p:spPr bwMode="auto">
          <a:xfrm>
            <a:off x="457200" y="3810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800" b="1" dirty="0" smtClean="0">
                <a:solidFill>
                  <a:schemeClr val="accent1">
                    <a:lumMod val="50000"/>
                  </a:schemeClr>
                </a:solidFill>
              </a:rPr>
              <a:t>Rational</a:t>
            </a:r>
            <a:endParaRPr lang="en-US" sz="4800" b="1" dirty="0">
              <a:solidFill>
                <a:schemeClr val="accent1">
                  <a:lumMod val="50000"/>
                </a:schemeClr>
              </a:solidFill>
            </a:endParaRPr>
          </a:p>
        </p:txBody>
      </p:sp>
      <p:pic>
        <p:nvPicPr>
          <p:cNvPr id="6" name="Picture 5" descr="KEA ProgressionBook.pdf - Adobe Reader"/>
          <p:cNvPicPr>
            <a:picLocks noChangeAspect="1"/>
          </p:cNvPicPr>
          <p:nvPr/>
        </p:nvPicPr>
        <p:blipFill rotWithShape="1">
          <a:blip r:embed="rId2" cstate="print">
            <a:duotone>
              <a:prstClr val="black"/>
              <a:srgbClr val="00B0F0">
                <a:tint val="45000"/>
                <a:satMod val="400000"/>
              </a:srgbClr>
            </a:duotone>
            <a:extLst>
              <a:ext uri="{28A0092B-C50C-407E-A947-70E740481C1C}">
                <a14:useLocalDpi xmlns:a14="http://schemas.microsoft.com/office/drawing/2010/main" val="0"/>
              </a:ext>
            </a:extLst>
          </a:blip>
          <a:srcRect l="25279" t="9426" r="21776" b="1839"/>
          <a:stretch/>
        </p:blipFill>
        <p:spPr>
          <a:xfrm>
            <a:off x="6754954" y="406021"/>
            <a:ext cx="1169845" cy="1573382"/>
          </a:xfrm>
          <a:prstGeom prst="rect">
            <a:avLst/>
          </a:prstGeom>
        </p:spPr>
      </p:pic>
    </p:spTree>
    <p:extLst>
      <p:ext uri="{BB962C8B-B14F-4D97-AF65-F5344CB8AC3E}">
        <p14:creationId xmlns:p14="http://schemas.microsoft.com/office/powerpoint/2010/main" val="922144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solidFill>
                  <a:schemeClr val="accent1">
                    <a:lumMod val="50000"/>
                  </a:schemeClr>
                </a:solidFill>
              </a:rPr>
              <a:t>Construct Progression</a:t>
            </a:r>
            <a:endParaRPr lang="en-US" sz="4800" b="1" dirty="0">
              <a:solidFill>
                <a:schemeClr val="accent1">
                  <a:lumMod val="50000"/>
                </a:schemeClr>
              </a:solidFill>
            </a:endParaRPr>
          </a:p>
        </p:txBody>
      </p:sp>
      <p:sp>
        <p:nvSpPr>
          <p:cNvPr id="3" name="Content Placeholder 2"/>
          <p:cNvSpPr>
            <a:spLocks noGrp="1"/>
          </p:cNvSpPr>
          <p:nvPr>
            <p:ph idx="1"/>
          </p:nvPr>
        </p:nvSpPr>
        <p:spPr>
          <a:xfrm>
            <a:off x="304800" y="1487214"/>
            <a:ext cx="5638800" cy="4221163"/>
          </a:xfrm>
        </p:spPr>
        <p:txBody>
          <a:bodyPr/>
          <a:lstStyle/>
          <a:p>
            <a:pPr marL="0" indent="0" algn="ctr">
              <a:buNone/>
            </a:pPr>
            <a:r>
              <a:rPr lang="en-US" sz="4400" dirty="0" smtClean="0"/>
              <a:t>Place the steps of the                            “Letter Naming”                                 construct in the                           correct order.  </a:t>
            </a:r>
            <a:endParaRPr lang="en-US" sz="4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505608"/>
            <a:ext cx="2587056"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05604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fontScale="90000"/>
          </a:bodyPr>
          <a:lstStyle/>
          <a:p>
            <a:r>
              <a:rPr lang="en-US" altLang="en-US" b="1" dirty="0">
                <a:solidFill>
                  <a:schemeClr val="tx1"/>
                </a:solidFill>
              </a:rPr>
              <a:t>Educating the Whole Child:</a:t>
            </a:r>
            <a:br>
              <a:rPr lang="en-US" altLang="en-US" b="1" dirty="0">
                <a:solidFill>
                  <a:schemeClr val="tx1"/>
                </a:solidFill>
              </a:rPr>
            </a:br>
            <a:r>
              <a:rPr lang="en-US" altLang="en-US" dirty="0"/>
              <a:t>5 Domains of Learning and Development</a:t>
            </a:r>
            <a:endParaRPr lang="en-US" b="1" dirty="0"/>
          </a:p>
        </p:txBody>
      </p:sp>
      <p:pic>
        <p:nvPicPr>
          <p:cNvPr id="3" name="Content Placeholder 2" descr="Screen Shot 2014-12-04 at 4.10.01 PM.pn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t="1614" b="-484"/>
          <a:stretch/>
        </p:blipFill>
        <p:spPr>
          <a:xfrm>
            <a:off x="685800" y="2133600"/>
            <a:ext cx="7969598" cy="4408714"/>
          </a:xfrm>
        </p:spPr>
      </p:pic>
    </p:spTree>
    <p:extLst>
      <p:ext uri="{BB962C8B-B14F-4D97-AF65-F5344CB8AC3E}">
        <p14:creationId xmlns:p14="http://schemas.microsoft.com/office/powerpoint/2010/main" val="18073965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22" y="0"/>
            <a:ext cx="9250325" cy="6858000"/>
          </a:xfrm>
          <a:prstGeom prst="rect">
            <a:avLst/>
          </a:prstGeom>
        </p:spPr>
      </p:pic>
    </p:spTree>
    <p:extLst>
      <p:ext uri="{BB962C8B-B14F-4D97-AF65-F5344CB8AC3E}">
        <p14:creationId xmlns:p14="http://schemas.microsoft.com/office/powerpoint/2010/main" val="17395611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alphaModFix amt="0"/>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5" name="Content Placeholder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76200" y="914400"/>
            <a:ext cx="9225354" cy="5094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0738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20862152"/>
              </p:ext>
            </p:extLst>
          </p:nvPr>
        </p:nvGraphicFramePr>
        <p:xfrm>
          <a:off x="609600" y="990600"/>
          <a:ext cx="8001000" cy="4114800"/>
        </p:xfrm>
        <a:graphic>
          <a:graphicData uri="http://schemas.openxmlformats.org/drawingml/2006/table">
            <a:tbl>
              <a:tblPr firstRow="1" bandRow="1">
                <a:tableStyleId>{69CF1AB2-1976-4502-BF36-3FF5EA218861}</a:tableStyleId>
              </a:tblPr>
              <a:tblGrid>
                <a:gridCol w="3200400"/>
                <a:gridCol w="4800600"/>
              </a:tblGrid>
              <a:tr h="370840">
                <a:tc>
                  <a:txBody>
                    <a:bodyPr/>
                    <a:lstStyle/>
                    <a:p>
                      <a:pPr algn="ctr"/>
                      <a:r>
                        <a:rPr lang="en-US" sz="3600" b="0" dirty="0" smtClean="0"/>
                        <a:t>Print Material</a:t>
                      </a:r>
                      <a:endParaRPr lang="en-US" sz="3600" b="0" dirty="0"/>
                    </a:p>
                  </a:txBody>
                  <a:tcPr anchor="ctr"/>
                </a:tc>
                <a:tc>
                  <a:txBody>
                    <a:bodyPr/>
                    <a:lstStyle/>
                    <a:p>
                      <a:pPr marL="285750" indent="-285750">
                        <a:buFont typeface="Arial" pitchFamily="34" charset="0"/>
                        <a:buChar char="•"/>
                      </a:pPr>
                      <a:r>
                        <a:rPr lang="en-US" b="0" dirty="0" smtClean="0"/>
                        <a:t>Poems</a:t>
                      </a:r>
                    </a:p>
                    <a:p>
                      <a:pPr marL="285750" indent="-285750">
                        <a:buFont typeface="Arial" pitchFamily="34" charset="0"/>
                        <a:buChar char="•"/>
                      </a:pPr>
                      <a:r>
                        <a:rPr lang="en-US" b="0" dirty="0" smtClean="0"/>
                        <a:t>Stories</a:t>
                      </a:r>
                    </a:p>
                    <a:p>
                      <a:pPr marL="285750" indent="-285750">
                        <a:buFont typeface="Arial" pitchFamily="34" charset="0"/>
                        <a:buChar char="•"/>
                      </a:pPr>
                      <a:r>
                        <a:rPr lang="en-US" b="0" dirty="0" smtClean="0"/>
                        <a:t>Word wall</a:t>
                      </a:r>
                    </a:p>
                    <a:p>
                      <a:pPr marL="285750" indent="-285750">
                        <a:buFont typeface="Arial" pitchFamily="34" charset="0"/>
                        <a:buChar char="•"/>
                      </a:pPr>
                      <a:r>
                        <a:rPr lang="en-US" b="0" dirty="0" smtClean="0"/>
                        <a:t>Informational text</a:t>
                      </a:r>
                    </a:p>
                    <a:p>
                      <a:pPr marL="285750" indent="-285750">
                        <a:buFont typeface="Arial" pitchFamily="34" charset="0"/>
                        <a:buChar char="•"/>
                      </a:pPr>
                      <a:r>
                        <a:rPr lang="en-US" b="0" dirty="0" smtClean="0"/>
                        <a:t>Media text</a:t>
                      </a:r>
                      <a:endParaRPr lang="en-US" b="0" dirty="0"/>
                    </a:p>
                  </a:txBody>
                  <a:tcPr anchor="ctr"/>
                </a:tc>
              </a:tr>
              <a:tr h="370840">
                <a:tc>
                  <a:txBody>
                    <a:bodyPr/>
                    <a:lstStyle/>
                    <a:p>
                      <a:pPr algn="ctr"/>
                      <a:r>
                        <a:rPr lang="en-US" sz="3600" b="0" dirty="0" smtClean="0"/>
                        <a:t>Collections of Letters</a:t>
                      </a:r>
                      <a:endParaRPr lang="en-US" sz="3600" b="0" dirty="0"/>
                    </a:p>
                  </a:txBody>
                  <a:tcPr anchor="ctr"/>
                </a:tc>
                <a:tc>
                  <a:txBody>
                    <a:bodyPr/>
                    <a:lstStyle/>
                    <a:p>
                      <a:pPr marL="285750" indent="-285750">
                        <a:buFont typeface="Arial" pitchFamily="34" charset="0"/>
                        <a:buChar char="•"/>
                      </a:pPr>
                      <a:r>
                        <a:rPr lang="en-US" b="0" dirty="0" smtClean="0"/>
                        <a:t>Magnetic letters</a:t>
                      </a:r>
                    </a:p>
                    <a:p>
                      <a:pPr marL="285750" indent="-285750">
                        <a:buFont typeface="Arial" pitchFamily="34" charset="0"/>
                        <a:buChar char="•"/>
                      </a:pPr>
                      <a:r>
                        <a:rPr lang="en-US" b="0" dirty="0" smtClean="0"/>
                        <a:t>Foam letters</a:t>
                      </a:r>
                    </a:p>
                    <a:p>
                      <a:pPr marL="285750" indent="-285750">
                        <a:buFont typeface="Arial" pitchFamily="34" charset="0"/>
                        <a:buChar char="•"/>
                      </a:pPr>
                      <a:r>
                        <a:rPr lang="en-US" b="0" dirty="0" smtClean="0"/>
                        <a:t>Cards or paper with letters written on them</a:t>
                      </a:r>
                    </a:p>
                    <a:p>
                      <a:pPr marL="285750" indent="-285750">
                        <a:buFont typeface="Arial" pitchFamily="34" charset="0"/>
                        <a:buChar char="•"/>
                      </a:pPr>
                      <a:r>
                        <a:rPr lang="en-US" b="0" dirty="0" smtClean="0"/>
                        <a:t>Letters on a digital learning device</a:t>
                      </a:r>
                      <a:endParaRPr lang="en-US" b="0" dirty="0"/>
                    </a:p>
                  </a:txBody>
                  <a:tcPr anchor="ctr"/>
                </a:tc>
              </a:tr>
              <a:tr h="370840">
                <a:tc>
                  <a:txBody>
                    <a:bodyPr/>
                    <a:lstStyle/>
                    <a:p>
                      <a:pPr algn="ctr"/>
                      <a:r>
                        <a:rPr lang="en-US" sz="3600" b="0" dirty="0" smtClean="0"/>
                        <a:t>Pointers</a:t>
                      </a:r>
                      <a:endParaRPr lang="en-US" sz="3600" b="0" dirty="0"/>
                    </a:p>
                  </a:txBody>
                  <a:tcPr anchor="ctr"/>
                </a:tc>
                <a:tc>
                  <a:txBody>
                    <a:bodyPr/>
                    <a:lstStyle/>
                    <a:p>
                      <a:pPr marL="285750" indent="-285750">
                        <a:buFont typeface="Arial" pitchFamily="34" charset="0"/>
                        <a:buChar char="•"/>
                      </a:pPr>
                      <a:r>
                        <a:rPr lang="en-US" b="0" dirty="0" smtClean="0"/>
                        <a:t>Finger</a:t>
                      </a:r>
                    </a:p>
                    <a:p>
                      <a:pPr marL="285750" indent="-285750">
                        <a:buFont typeface="Arial" pitchFamily="34" charset="0"/>
                        <a:buChar char="•"/>
                      </a:pPr>
                      <a:r>
                        <a:rPr lang="en-US" b="0" dirty="0" smtClean="0"/>
                        <a:t>Pointer</a:t>
                      </a:r>
                    </a:p>
                    <a:p>
                      <a:pPr marL="285750" indent="-285750">
                        <a:buFont typeface="Arial" pitchFamily="34" charset="0"/>
                        <a:buChar char="•"/>
                      </a:pPr>
                      <a:r>
                        <a:rPr lang="en-US" b="0" dirty="0" smtClean="0"/>
                        <a:t>Framing tool</a:t>
                      </a:r>
                    </a:p>
                    <a:p>
                      <a:pPr marL="285750" indent="-285750">
                        <a:buFont typeface="Arial" pitchFamily="34" charset="0"/>
                        <a:buChar char="•"/>
                      </a:pPr>
                      <a:r>
                        <a:rPr lang="en-US" b="0" dirty="0" smtClean="0"/>
                        <a:t>Highlighter tape</a:t>
                      </a:r>
                    </a:p>
                    <a:p>
                      <a:pPr marL="285750" indent="-285750">
                        <a:buFont typeface="Arial" pitchFamily="34" charset="0"/>
                        <a:buChar char="•"/>
                      </a:pPr>
                      <a:r>
                        <a:rPr lang="en-US" b="0" dirty="0" smtClean="0"/>
                        <a:t>Dot</a:t>
                      </a:r>
                      <a:r>
                        <a:rPr lang="en-US" b="0" baseline="0" dirty="0" smtClean="0"/>
                        <a:t> marker</a:t>
                      </a:r>
                      <a:endParaRPr lang="en-US" b="0" dirty="0" smtClean="0"/>
                    </a:p>
                  </a:txBody>
                  <a:tcPr anchor="ctr"/>
                </a:tc>
              </a:tr>
            </a:tbl>
          </a:graphicData>
        </a:graphic>
      </p:graphicFrame>
      <p:sp>
        <p:nvSpPr>
          <p:cNvPr id="5" name="Title 1"/>
          <p:cNvSpPr>
            <a:spLocks noGrp="1"/>
          </p:cNvSpPr>
          <p:nvPr>
            <p:ph type="title"/>
          </p:nvPr>
        </p:nvSpPr>
        <p:spPr>
          <a:xfrm>
            <a:off x="457200" y="76200"/>
            <a:ext cx="8229600" cy="1143000"/>
          </a:xfrm>
        </p:spPr>
        <p:txBody>
          <a:bodyPr/>
          <a:lstStyle/>
          <a:p>
            <a:r>
              <a:rPr lang="en-US" sz="4800" b="1" dirty="0" smtClean="0">
                <a:solidFill>
                  <a:schemeClr val="accent1">
                    <a:lumMod val="50000"/>
                  </a:schemeClr>
                </a:solidFill>
              </a:rPr>
              <a:t>Terms to Understand</a:t>
            </a:r>
            <a:endParaRPr lang="en-US" sz="4800" b="1" dirty="0">
              <a:solidFill>
                <a:schemeClr val="accent1">
                  <a:lumMod val="50000"/>
                </a:schemeClr>
              </a:solidFill>
            </a:endParaRPr>
          </a:p>
        </p:txBody>
      </p:sp>
    </p:spTree>
    <p:extLst>
      <p:ext uri="{BB962C8B-B14F-4D97-AF65-F5344CB8AC3E}">
        <p14:creationId xmlns:p14="http://schemas.microsoft.com/office/powerpoint/2010/main" val="3955667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Read the Performance Descriptors for the Letter Naming Skills</a:t>
            </a:r>
          </a:p>
          <a:p>
            <a:r>
              <a:rPr lang="en-US" dirty="0" smtClean="0"/>
              <a:t>With the team at your table – match the Performance Descriptors with the appropriate Skill</a:t>
            </a:r>
          </a:p>
          <a:p>
            <a:r>
              <a:rPr lang="en-US" dirty="0" smtClean="0"/>
              <a:t>Discuss why it fits with that particular skill</a:t>
            </a:r>
          </a:p>
          <a:p>
            <a:endParaRPr lang="en-US" dirty="0"/>
          </a:p>
        </p:txBody>
      </p:sp>
      <p:sp>
        <p:nvSpPr>
          <p:cNvPr id="4" name="Title 1"/>
          <p:cNvSpPr txBox="1">
            <a:spLocks/>
          </p:cNvSpPr>
          <p:nvPr/>
        </p:nvSpPr>
        <p:spPr bwMode="auto">
          <a:xfrm>
            <a:off x="457200" y="4572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800" b="1" dirty="0" smtClean="0">
                <a:solidFill>
                  <a:schemeClr val="accent1">
                    <a:lumMod val="50000"/>
                  </a:schemeClr>
                </a:solidFill>
              </a:rPr>
              <a:t>Performance Descriptors Activity</a:t>
            </a:r>
            <a:endParaRPr lang="en-US" sz="4800" b="1" dirty="0">
              <a:solidFill>
                <a:schemeClr val="accent1">
                  <a:lumMod val="50000"/>
                </a:schemeClr>
              </a:solidFill>
            </a:endParaRPr>
          </a:p>
        </p:txBody>
      </p:sp>
    </p:spTree>
    <p:extLst>
      <p:ext uri="{BB962C8B-B14F-4D97-AF65-F5344CB8AC3E}">
        <p14:creationId xmlns:p14="http://schemas.microsoft.com/office/powerpoint/2010/main" val="26573214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solidFill>
                  <a:schemeClr val="accent1">
                    <a:lumMod val="50000"/>
                  </a:schemeClr>
                </a:solidFill>
              </a:rPr>
              <a:t>KEA Gallery </a:t>
            </a:r>
            <a:endParaRPr lang="en-US" sz="4800" b="1" dirty="0">
              <a:solidFill>
                <a:schemeClr val="accent1">
                  <a:lumMod val="50000"/>
                </a:schemeClr>
              </a:solidFill>
            </a:endParaRPr>
          </a:p>
        </p:txBody>
      </p:sp>
      <p:sp>
        <p:nvSpPr>
          <p:cNvPr id="3" name="Content Placeholder 2"/>
          <p:cNvSpPr>
            <a:spLocks noGrp="1"/>
          </p:cNvSpPr>
          <p:nvPr>
            <p:ph idx="1"/>
          </p:nvPr>
        </p:nvSpPr>
        <p:spPr>
          <a:xfrm>
            <a:off x="152400" y="1295400"/>
            <a:ext cx="8733351" cy="4754563"/>
          </a:xfrm>
        </p:spPr>
        <p:txBody>
          <a:bodyPr/>
          <a:lstStyle/>
          <a:p>
            <a:pPr marL="177800" indent="-177800"/>
            <a:r>
              <a:rPr lang="en-US" dirty="0" smtClean="0"/>
              <a:t>Regional </a:t>
            </a:r>
            <a:r>
              <a:rPr lang="en-US" dirty="0"/>
              <a:t>FA </a:t>
            </a:r>
            <a:r>
              <a:rPr lang="en-US" dirty="0" smtClean="0"/>
              <a:t>Wiki:</a:t>
            </a:r>
          </a:p>
          <a:p>
            <a:pPr marL="682625" lvl="1" indent="-225425"/>
            <a:r>
              <a:rPr lang="en-US" sz="2300" dirty="0" smtClean="0">
                <a:hlinkClick r:id="rId2"/>
              </a:rPr>
              <a:t>http</a:t>
            </a:r>
            <a:r>
              <a:rPr lang="en-US" sz="2300" dirty="0">
                <a:hlinkClick r:id="rId2"/>
              </a:rPr>
              <a:t>://</a:t>
            </a:r>
            <a:r>
              <a:rPr lang="en-US" sz="2300" dirty="0" smtClean="0">
                <a:hlinkClick r:id="rId2"/>
              </a:rPr>
              <a:t>r5k3formativeassessmentsupport.ncdpi.wikispaces.net/</a:t>
            </a:r>
            <a:endParaRPr lang="en-US" sz="2300" dirty="0" smtClean="0"/>
          </a:p>
          <a:p>
            <a:pPr marL="177800" indent="-177800"/>
            <a:r>
              <a:rPr lang="en-US" dirty="0" smtClean="0"/>
              <a:t>KEA Gallery</a:t>
            </a:r>
          </a:p>
          <a:p>
            <a:pPr marL="577850" lvl="1" indent="-177800"/>
            <a:r>
              <a:rPr lang="en-US" dirty="0" smtClean="0"/>
              <a:t>Offers ideas, examples, and                                resources for teachers </a:t>
            </a:r>
          </a:p>
          <a:p>
            <a:pPr marL="577850" lvl="1" indent="-177800"/>
            <a:r>
              <a:rPr lang="en-US" dirty="0" smtClean="0"/>
              <a:t>Shared by educators                                          implementing KEA</a:t>
            </a:r>
            <a:endParaRPr lang="en-US" dirty="0"/>
          </a:p>
          <a:p>
            <a:pPr lvl="1"/>
            <a:endParaRPr lang="en-US" dirty="0" smtClean="0"/>
          </a:p>
        </p:txBody>
      </p:sp>
      <p:pic>
        <p:nvPicPr>
          <p:cNvPr id="4" name="Picture 3" descr="R5K3FormativeAssessmentSupport - home - Google Chrome"/>
          <p:cNvPicPr>
            <a:picLocks noChangeAspect="1"/>
          </p:cNvPicPr>
          <p:nvPr/>
        </p:nvPicPr>
        <p:blipFill rotWithShape="1">
          <a:blip r:embed="rId3">
            <a:extLst>
              <a:ext uri="{28A0092B-C50C-407E-A947-70E740481C1C}">
                <a14:useLocalDpi xmlns:a14="http://schemas.microsoft.com/office/drawing/2010/main" val="0"/>
              </a:ext>
            </a:extLst>
          </a:blip>
          <a:srcRect l="1133" t="9154" r="61019" b="30746"/>
          <a:stretch/>
        </p:blipFill>
        <p:spPr>
          <a:xfrm>
            <a:off x="5638800" y="2599456"/>
            <a:ext cx="3320548" cy="4231248"/>
          </a:xfrm>
          <a:prstGeom prst="rect">
            <a:avLst/>
          </a:prstGeom>
        </p:spPr>
      </p:pic>
      <p:sp>
        <p:nvSpPr>
          <p:cNvPr id="6" name="Oval 5"/>
          <p:cNvSpPr/>
          <p:nvPr/>
        </p:nvSpPr>
        <p:spPr>
          <a:xfrm>
            <a:off x="5671052" y="5791200"/>
            <a:ext cx="882148" cy="2286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03904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800" b="1" dirty="0" smtClean="0">
                <a:solidFill>
                  <a:schemeClr val="accent1">
                    <a:lumMod val="50000"/>
                  </a:schemeClr>
                </a:solidFill>
              </a:rPr>
              <a:t>Websites</a:t>
            </a:r>
            <a:endParaRPr lang="en-US" sz="4800" b="1" dirty="0">
              <a:solidFill>
                <a:schemeClr val="accent1">
                  <a:lumMod val="50000"/>
                </a:schemeClr>
              </a:solidFill>
            </a:endParaRPr>
          </a:p>
        </p:txBody>
      </p:sp>
      <p:sp>
        <p:nvSpPr>
          <p:cNvPr id="3" name="Content Placeholder 2"/>
          <p:cNvSpPr>
            <a:spLocks noGrp="1"/>
          </p:cNvSpPr>
          <p:nvPr>
            <p:ph idx="1"/>
          </p:nvPr>
        </p:nvSpPr>
        <p:spPr>
          <a:xfrm>
            <a:off x="228600" y="1066800"/>
            <a:ext cx="8686800" cy="4754563"/>
          </a:xfrm>
        </p:spPr>
        <p:txBody>
          <a:bodyPr/>
          <a:lstStyle/>
          <a:p>
            <a:r>
              <a:rPr lang="en-US" sz="2800" dirty="0" smtClean="0">
                <a:solidFill>
                  <a:schemeClr val="tx1"/>
                </a:solidFill>
              </a:rPr>
              <a:t>District FA Page on Randolph K-5 Instruction Wiki:</a:t>
            </a:r>
          </a:p>
          <a:p>
            <a:pPr marL="346075" indent="0">
              <a:buNone/>
            </a:pPr>
            <a:r>
              <a:rPr lang="en-US" sz="2400" dirty="0" smtClean="0">
                <a:solidFill>
                  <a:schemeClr val="tx1"/>
                </a:solidFill>
                <a:hlinkClick r:id="rId3"/>
              </a:rPr>
              <a:t>http://randolphk-5instruction.wikispaces.com/</a:t>
            </a:r>
            <a:endParaRPr lang="en-US" sz="2400" dirty="0" smtClean="0">
              <a:solidFill>
                <a:schemeClr val="tx1"/>
              </a:solidFill>
            </a:endParaRPr>
          </a:p>
          <a:p>
            <a:r>
              <a:rPr lang="en-US" sz="2800" dirty="0" smtClean="0">
                <a:solidFill>
                  <a:schemeClr val="tx1"/>
                </a:solidFill>
              </a:rPr>
              <a:t>Regional FA Wiki</a:t>
            </a:r>
            <a:r>
              <a:rPr lang="en-US" sz="2800" dirty="0">
                <a:solidFill>
                  <a:schemeClr val="tx1"/>
                </a:solidFill>
              </a:rPr>
              <a:t>: </a:t>
            </a:r>
            <a:r>
              <a:rPr lang="en-US" sz="2400" u="sng" dirty="0">
                <a:solidFill>
                  <a:schemeClr val="tx1"/>
                </a:solidFill>
                <a:hlinkClick r:id="rId4"/>
              </a:rPr>
              <a:t>http://</a:t>
            </a:r>
            <a:r>
              <a:rPr lang="en-US" sz="2400" u="sng" dirty="0" smtClean="0">
                <a:solidFill>
                  <a:schemeClr val="tx1"/>
                </a:solidFill>
                <a:hlinkClick r:id="rId4"/>
              </a:rPr>
              <a:t>r5k3formativeassessmentsupport.ncdpi.wikispaces.net/Kindergarten+Entry</a:t>
            </a:r>
            <a:endParaRPr lang="en-US" sz="2800" dirty="0"/>
          </a:p>
          <a:p>
            <a:r>
              <a:rPr lang="en-US" sz="2800" dirty="0" smtClean="0">
                <a:solidFill>
                  <a:schemeClr val="tx1"/>
                </a:solidFill>
              </a:rPr>
              <a:t>State FA Wiki</a:t>
            </a:r>
            <a:r>
              <a:rPr lang="en-US" sz="2800" dirty="0">
                <a:solidFill>
                  <a:schemeClr val="tx1"/>
                </a:solidFill>
              </a:rPr>
              <a:t>:</a:t>
            </a:r>
            <a:endParaRPr lang="en-US" sz="2800" dirty="0" smtClean="0">
              <a:effectLst/>
            </a:endParaRPr>
          </a:p>
          <a:p>
            <a:pPr marL="346075" indent="0">
              <a:buNone/>
            </a:pPr>
            <a:r>
              <a:rPr lang="en-US" sz="2400" u="sng" dirty="0">
                <a:solidFill>
                  <a:schemeClr val="tx1"/>
                </a:solidFill>
                <a:hlinkClick r:id="rId5"/>
              </a:rPr>
              <a:t>http://rtt-elc-k3assessment.ncdpi.wikispaces.net/home</a:t>
            </a:r>
            <a:endParaRPr lang="en-US" sz="2400" dirty="0" smtClean="0">
              <a:effectLst/>
            </a:endParaRPr>
          </a:p>
          <a:p>
            <a:r>
              <a:rPr lang="en-US" sz="2800" dirty="0" smtClean="0">
                <a:solidFill>
                  <a:schemeClr val="tx1"/>
                </a:solidFill>
              </a:rPr>
              <a:t>5 </a:t>
            </a:r>
            <a:r>
              <a:rPr lang="en-US" sz="2800" dirty="0">
                <a:solidFill>
                  <a:schemeClr val="tx1"/>
                </a:solidFill>
              </a:rPr>
              <a:t>Domains </a:t>
            </a:r>
            <a:r>
              <a:rPr lang="en-US" sz="2800" dirty="0" err="1">
                <a:solidFill>
                  <a:schemeClr val="tx1"/>
                </a:solidFill>
              </a:rPr>
              <a:t>Livebinder</a:t>
            </a:r>
            <a:r>
              <a:rPr lang="en-US" sz="2800" dirty="0">
                <a:solidFill>
                  <a:schemeClr val="tx1"/>
                </a:solidFill>
              </a:rPr>
              <a:t>: </a:t>
            </a:r>
            <a:r>
              <a:rPr lang="en-US" sz="2400" u="sng" dirty="0">
                <a:solidFill>
                  <a:schemeClr val="tx1"/>
                </a:solidFill>
                <a:hlinkClick r:id="rId6"/>
              </a:rPr>
              <a:t>http://</a:t>
            </a:r>
            <a:r>
              <a:rPr lang="en-US" sz="2400" u="sng" dirty="0" smtClean="0">
                <a:solidFill>
                  <a:schemeClr val="tx1"/>
                </a:solidFill>
                <a:hlinkClick r:id="rId6"/>
              </a:rPr>
              <a:t>www.livebinders.com/play/play?id=1350784</a:t>
            </a:r>
            <a:r>
              <a:rPr lang="en-US" b="0" dirty="0" smtClean="0">
                <a:effectLst/>
              </a:rPr>
              <a:t/>
            </a:r>
            <a:br>
              <a:rPr lang="en-US" b="0" dirty="0" smtClean="0">
                <a:effectLst/>
              </a:rPr>
            </a:br>
            <a:endParaRPr lang="en-US" dirty="0"/>
          </a:p>
        </p:txBody>
      </p:sp>
    </p:spTree>
    <p:extLst>
      <p:ext uri="{BB962C8B-B14F-4D97-AF65-F5344CB8AC3E}">
        <p14:creationId xmlns:p14="http://schemas.microsoft.com/office/powerpoint/2010/main" val="36250418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p>
            <a:r>
              <a:rPr lang="en-US" dirty="0"/>
              <a:t>K-3 Formative Assessment Process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37183727"/>
              </p:ext>
            </p:extLst>
          </p:nvPr>
        </p:nvGraphicFramePr>
        <p:xfrm>
          <a:off x="457200" y="1905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Fine Motor Development</a:t>
                      </a:r>
                    </a:p>
                    <a:p>
                      <a:pPr algn="ctr"/>
                      <a:r>
                        <a:rPr lang="en-US" sz="2000" dirty="0" smtClean="0">
                          <a:solidFill>
                            <a:schemeClr val="tx1"/>
                          </a:solidFill>
                        </a:rPr>
                        <a:t>Crossing Midline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dirty="0" smtClean="0">
                          <a:solidFill>
                            <a:schemeClr val="tx1"/>
                          </a:solidFill>
                        </a:rPr>
                        <a:t>Following Directions</a:t>
                      </a:r>
                    </a:p>
                    <a:p>
                      <a:pPr algn="ctr"/>
                      <a:r>
                        <a:rPr lang="en-US" sz="200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52713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99"/>
                </a:solidFill>
              </a:rPr>
              <a:t>Required</a:t>
            </a:r>
            <a:r>
              <a:rPr lang="en-US" dirty="0" smtClean="0">
                <a:solidFill>
                  <a:schemeClr val="accent2">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2993815341"/>
              </p:ext>
            </p:extLst>
          </p:nvPr>
        </p:nvGraphicFramePr>
        <p:xfrm>
          <a:off x="533400" y="1524000"/>
          <a:ext cx="8229600" cy="3657600"/>
        </p:xfrm>
        <a:graphic>
          <a:graphicData uri="http://schemas.openxmlformats.org/drawingml/2006/table">
            <a:tbl>
              <a:tblPr firstRow="1" bandRow="1">
                <a:tableStyleId>{5C22544A-7EE6-4342-B048-85BDC9FD1C3A}</a:tableStyleId>
              </a:tblPr>
              <a:tblGrid>
                <a:gridCol w="3657600"/>
                <a:gridCol w="45720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3399"/>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Fine Motor Development</a:t>
                      </a:r>
                    </a:p>
                    <a:p>
                      <a:pPr algn="ctr"/>
                      <a:r>
                        <a:rPr lang="en-US" sz="2000" dirty="0" smtClean="0">
                          <a:solidFill>
                            <a:schemeClr val="tx1"/>
                          </a:solidFill>
                        </a:rPr>
                        <a:t>Crossing Midline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FF3399"/>
                          </a:solidFill>
                        </a:rPr>
                        <a:t>Book Orientation &amp; Print</a:t>
                      </a:r>
                      <a:r>
                        <a:rPr lang="en-US" sz="2000" b="1" baseline="0" dirty="0" smtClean="0">
                          <a:solidFill>
                            <a:srgbClr val="FF3399"/>
                          </a:solidFill>
                        </a:rPr>
                        <a:t> Awareness</a:t>
                      </a:r>
                    </a:p>
                    <a:p>
                      <a:pPr algn="ctr"/>
                      <a:r>
                        <a:rPr lang="en-US" sz="2000" dirty="0" smtClean="0">
                          <a:solidFill>
                            <a:schemeClr val="tx1"/>
                          </a:solidFill>
                        </a:rPr>
                        <a:t>Following Directions</a:t>
                      </a:r>
                    </a:p>
                    <a:p>
                      <a:pPr algn="ctr"/>
                      <a:r>
                        <a:rPr lang="en-US" sz="200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51462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00"/>
                </a:solidFill>
              </a:rPr>
              <a:t>Additional</a:t>
            </a:r>
            <a:r>
              <a:rPr lang="en-US" dirty="0" smtClean="0">
                <a:solidFill>
                  <a:schemeClr val="accent6">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2116805202"/>
              </p:ext>
            </p:extLst>
          </p:nvPr>
        </p:nvGraphicFramePr>
        <p:xfrm>
          <a:off x="381000" y="1524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Fine Motor Development</a:t>
                      </a:r>
                    </a:p>
                    <a:p>
                      <a:pPr algn="ctr"/>
                      <a:r>
                        <a:rPr lang="en-US" sz="2000" b="0" dirty="0" smtClean="0">
                          <a:solidFill>
                            <a:schemeClr val="tx1"/>
                          </a:solidFill>
                        </a:rPr>
                        <a:t>Crossing Midline</a:t>
                      </a:r>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b="1" dirty="0" smtClean="0">
                          <a:solidFill>
                            <a:srgbClr val="FF3300"/>
                          </a:solidFill>
                        </a:rPr>
                        <a:t>Following Directions</a:t>
                      </a:r>
                    </a:p>
                    <a:p>
                      <a:pPr algn="ctr"/>
                      <a:r>
                        <a:rPr lang="en-US" sz="2000" b="1" dirty="0" smtClean="0">
                          <a:solidFill>
                            <a:srgbClr val="FF3300"/>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19833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4800" b="1" dirty="0" smtClean="0">
                <a:solidFill>
                  <a:schemeClr val="accent1">
                    <a:lumMod val="50000"/>
                  </a:schemeClr>
                </a:solidFill>
              </a:rPr>
              <a:t>Following Directions</a:t>
            </a:r>
            <a:endParaRPr lang="en-US" sz="4800" b="1" dirty="0">
              <a:solidFill>
                <a:schemeClr val="accent1">
                  <a:lumMod val="50000"/>
                </a:schemeClr>
              </a:solidFill>
            </a:endParaRPr>
          </a:p>
        </p:txBody>
      </p:sp>
      <p:sp>
        <p:nvSpPr>
          <p:cNvPr id="3" name="Content Placeholder 2"/>
          <p:cNvSpPr>
            <a:spLocks noGrp="1"/>
          </p:cNvSpPr>
          <p:nvPr>
            <p:ph idx="1"/>
          </p:nvPr>
        </p:nvSpPr>
        <p:spPr>
          <a:xfrm>
            <a:off x="152400" y="1219200"/>
            <a:ext cx="8763000" cy="4525963"/>
          </a:xfrm>
        </p:spPr>
        <p:txBody>
          <a:bodyPr/>
          <a:lstStyle/>
          <a:p>
            <a:pPr marL="236538" indent="-236538"/>
            <a:r>
              <a:rPr lang="en-US" b="1" dirty="0" smtClean="0"/>
              <a:t>Domain:</a:t>
            </a:r>
            <a:r>
              <a:rPr lang="en-US" dirty="0" smtClean="0"/>
              <a:t>  Language Development and Communication</a:t>
            </a:r>
          </a:p>
          <a:p>
            <a:pPr marL="236538" indent="-236538"/>
            <a:r>
              <a:rPr lang="en-US" b="1" dirty="0" smtClean="0"/>
              <a:t>Claim:  </a:t>
            </a:r>
            <a:r>
              <a:rPr lang="en-US" dirty="0" smtClean="0"/>
              <a:t>Students can use and continue to develop effective listening and communication skills (e.g. verbal and non-verbal) for a range of purposes, audiences, and settings/contexts in increasingly complex ways.</a:t>
            </a:r>
            <a:endParaRPr lang="en-US" dirty="0"/>
          </a:p>
        </p:txBody>
      </p:sp>
    </p:spTree>
    <p:extLst>
      <p:ext uri="{BB962C8B-B14F-4D97-AF65-F5344CB8AC3E}">
        <p14:creationId xmlns:p14="http://schemas.microsoft.com/office/powerpoint/2010/main" val="27378634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0"/>
            <a:ext cx="8229600" cy="1143000"/>
          </a:xfrm>
        </p:spPr>
        <p:txBody>
          <a:bodyPr/>
          <a:lstStyle/>
          <a:p>
            <a:r>
              <a:rPr lang="en-US" sz="7200" dirty="0" smtClean="0"/>
              <a:t>Game</a:t>
            </a:r>
            <a:endParaRPr lang="en-US" sz="7200" dirty="0"/>
          </a:p>
        </p:txBody>
      </p:sp>
    </p:spTree>
    <p:extLst>
      <p:ext uri="{BB962C8B-B14F-4D97-AF65-F5344CB8AC3E}">
        <p14:creationId xmlns:p14="http://schemas.microsoft.com/office/powerpoint/2010/main" val="3199825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solidFill>
                  <a:schemeClr val="accent1">
                    <a:lumMod val="50000"/>
                  </a:schemeClr>
                </a:solidFill>
              </a:rPr>
              <a:t>Rationale</a:t>
            </a:r>
            <a:endParaRPr lang="en-US" sz="4800" b="1" dirty="0">
              <a:solidFill>
                <a:schemeClr val="accent1">
                  <a:lumMod val="50000"/>
                </a:schemeClr>
              </a:solidFill>
            </a:endParaRPr>
          </a:p>
        </p:txBody>
      </p:sp>
      <p:sp>
        <p:nvSpPr>
          <p:cNvPr id="3" name="Content Placeholder 2"/>
          <p:cNvSpPr>
            <a:spLocks noGrp="1"/>
          </p:cNvSpPr>
          <p:nvPr>
            <p:ph idx="1"/>
          </p:nvPr>
        </p:nvSpPr>
        <p:spPr>
          <a:xfrm>
            <a:off x="304800" y="1371600"/>
            <a:ext cx="8305800" cy="4525963"/>
          </a:xfrm>
        </p:spPr>
        <p:txBody>
          <a:bodyPr/>
          <a:lstStyle/>
          <a:p>
            <a:r>
              <a:rPr lang="en-US" dirty="0" smtClean="0"/>
              <a:t>Why is it important for students to understand how to respond to directions   in a variety of settings?</a:t>
            </a:r>
          </a:p>
          <a:p>
            <a:pPr marL="0" indent="0">
              <a:buNone/>
            </a:pPr>
            <a:endParaRPr lang="en-US" sz="1800" dirty="0"/>
          </a:p>
          <a:p>
            <a:r>
              <a:rPr lang="en-US" dirty="0" smtClean="0"/>
              <a:t>Read the “Rationale” on p. 41 in                the </a:t>
            </a:r>
            <a:r>
              <a:rPr lang="en-US" i="1" dirty="0" smtClean="0"/>
              <a:t>NC Construct Progressions                and Situations </a:t>
            </a:r>
            <a:r>
              <a:rPr lang="en-US" dirty="0" smtClean="0"/>
              <a:t>booklet.  </a:t>
            </a:r>
            <a:endParaRPr lang="en-US" dirty="0"/>
          </a:p>
        </p:txBody>
      </p:sp>
      <p:pic>
        <p:nvPicPr>
          <p:cNvPr id="4" name="Picture 3" descr="KEA ProgressionBook.pdf - Adobe Reader"/>
          <p:cNvPicPr>
            <a:picLocks noChangeAspect="1"/>
          </p:cNvPicPr>
          <p:nvPr/>
        </p:nvPicPr>
        <p:blipFill rotWithShape="1">
          <a:blip r:embed="rId2" cstate="print">
            <a:duotone>
              <a:prstClr val="black"/>
              <a:srgbClr val="00B0F0">
                <a:tint val="45000"/>
                <a:satMod val="400000"/>
              </a:srgbClr>
            </a:duotone>
            <a:extLst>
              <a:ext uri="{28A0092B-C50C-407E-A947-70E740481C1C}">
                <a14:useLocalDpi xmlns:a14="http://schemas.microsoft.com/office/drawing/2010/main" val="0"/>
              </a:ext>
            </a:extLst>
          </a:blip>
          <a:srcRect l="25279" t="9426" r="21776" b="1839"/>
          <a:stretch/>
        </p:blipFill>
        <p:spPr>
          <a:xfrm>
            <a:off x="6705600" y="2819400"/>
            <a:ext cx="1600200" cy="2152186"/>
          </a:xfrm>
          <a:prstGeom prst="rect">
            <a:avLst/>
          </a:prstGeom>
        </p:spPr>
      </p:pic>
    </p:spTree>
    <p:extLst>
      <p:ext uri="{BB962C8B-B14F-4D97-AF65-F5344CB8AC3E}">
        <p14:creationId xmlns:p14="http://schemas.microsoft.com/office/powerpoint/2010/main" val="817160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solidFill>
                  <a:schemeClr val="accent1">
                    <a:lumMod val="50000"/>
                  </a:schemeClr>
                </a:solidFill>
              </a:rPr>
              <a:t>Construct Progression</a:t>
            </a:r>
            <a:endParaRPr lang="en-US" sz="4800" b="1" dirty="0">
              <a:solidFill>
                <a:schemeClr val="accent1">
                  <a:lumMod val="50000"/>
                </a:schemeClr>
              </a:solidFill>
            </a:endParaRPr>
          </a:p>
        </p:txBody>
      </p:sp>
      <p:sp>
        <p:nvSpPr>
          <p:cNvPr id="3" name="Content Placeholder 2"/>
          <p:cNvSpPr>
            <a:spLocks noGrp="1"/>
          </p:cNvSpPr>
          <p:nvPr>
            <p:ph idx="1"/>
          </p:nvPr>
        </p:nvSpPr>
        <p:spPr>
          <a:xfrm>
            <a:off x="304800" y="1487214"/>
            <a:ext cx="5638800" cy="4221163"/>
          </a:xfrm>
        </p:spPr>
        <p:txBody>
          <a:bodyPr/>
          <a:lstStyle/>
          <a:p>
            <a:pPr marL="0" indent="0" algn="ctr">
              <a:buNone/>
            </a:pPr>
            <a:r>
              <a:rPr lang="en-US" sz="4400" dirty="0" smtClean="0"/>
              <a:t>Place the steps of the                            “Following Directions”                                 construct in the                           correct order.  </a:t>
            </a:r>
            <a:endParaRPr lang="en-US" sz="4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505608"/>
            <a:ext cx="2587056"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3777171"/>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3981</TotalTime>
  <Words>1103</Words>
  <Application>Microsoft Office PowerPoint</Application>
  <PresentationFormat>On-screen Show (4:3)</PresentationFormat>
  <Paragraphs>157</Paragraphs>
  <Slides>25</Slides>
  <Notes>7</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Diseño predeterminado</vt:lpstr>
      <vt:lpstr>Kindergarten Entry Assessment</vt:lpstr>
      <vt:lpstr>Educating the Whole Child: 5 Domains of Learning and Development</vt:lpstr>
      <vt:lpstr>K-3 Formative Assessment Process</vt:lpstr>
      <vt:lpstr>2015-2016 Required Constructs</vt:lpstr>
      <vt:lpstr>2015-2016 Additional Constructs</vt:lpstr>
      <vt:lpstr>Following Directions</vt:lpstr>
      <vt:lpstr>Game</vt:lpstr>
      <vt:lpstr>Rationale</vt:lpstr>
      <vt:lpstr>Construct Progression</vt:lpstr>
      <vt:lpstr>PowerPoint Presentation</vt:lpstr>
      <vt:lpstr>PowerPoint Presentation</vt:lpstr>
      <vt:lpstr>Following Directions Progression</vt:lpstr>
      <vt:lpstr>Following Directions Progression</vt:lpstr>
      <vt:lpstr>Following Directions Performance Descriptors</vt:lpstr>
      <vt:lpstr>Analyzing Situations</vt:lpstr>
      <vt:lpstr>2015-2016 Additional Constructs</vt:lpstr>
      <vt:lpstr>Letter Naming</vt:lpstr>
      <vt:lpstr>PowerPoint Presentation</vt:lpstr>
      <vt:lpstr>Construct Progression</vt:lpstr>
      <vt:lpstr>PowerPoint Presentation</vt:lpstr>
      <vt:lpstr>PowerPoint Presentation</vt:lpstr>
      <vt:lpstr>Terms to Understand</vt:lpstr>
      <vt:lpstr>PowerPoint Presentation</vt:lpstr>
      <vt:lpstr>KEA Gallery </vt:lpstr>
      <vt:lpstr>Websites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Vision?</dc:title>
  <dc:creator>Scrinzi</dc:creator>
  <cp:lastModifiedBy>Floyd, Ana</cp:lastModifiedBy>
  <cp:revision>106</cp:revision>
  <cp:lastPrinted>2015-08-14T19:44:38Z</cp:lastPrinted>
  <dcterms:created xsi:type="dcterms:W3CDTF">2014-12-02T00:13:48Z</dcterms:created>
  <dcterms:modified xsi:type="dcterms:W3CDTF">2016-01-14T16:39:15Z</dcterms:modified>
</cp:coreProperties>
</file>